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57" r:id="rId4"/>
    <p:sldId id="259" r:id="rId5"/>
    <p:sldId id="260" r:id="rId6"/>
    <p:sldId id="271" r:id="rId7"/>
    <p:sldId id="272" r:id="rId8"/>
    <p:sldId id="261" r:id="rId9"/>
    <p:sldId id="262" r:id="rId10"/>
    <p:sldId id="263" r:id="rId11"/>
    <p:sldId id="265" r:id="rId12"/>
    <p:sldId id="267" r:id="rId13"/>
    <p:sldId id="270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49"/>
    <p:restoredTop sz="95853"/>
  </p:normalViewPr>
  <p:slideViewPr>
    <p:cSldViewPr snapToGrid="0" snapToObjects="1">
      <p:cViewPr varScale="1">
        <p:scale>
          <a:sx n="128" d="100"/>
          <a:sy n="128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B2A54-8B97-514D-A5F1-E3856EFBD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DA905B-C1A5-5141-AD71-7F1D7F010F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40BB4-A362-3F44-B273-F3BC3B0D1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ECE54-EBD3-2C43-92CF-26C65CAD5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08740-8EFC-3546-AAEE-99A094D70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5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94F56-7DEC-284E-80E9-CAB800F41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311368-6928-5D4E-BD74-2951634E8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62D23-AC99-CF45-BE9F-C64466304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7433C-EAB0-4144-9577-93384D02A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56212-8AE1-AF4A-9657-8429CFB6F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964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CD1AD8-8F6E-9D4A-8807-44F87E973D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F93ABD-F533-984D-9159-9A7B7DD7D2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F22D9-CE51-E842-9502-61CADCDBA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3B130-44A0-B549-B312-1EDCD33CC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C08F8-98C1-3D4C-9780-E0FFC24F2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31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0C0C9-1DB0-1345-A005-CC8D736B3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E6353-C64F-1F4E-94F0-2F944E3BC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62957-89AA-BD45-8213-0952438DA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725B3-5B03-1F4B-93B0-1B94A896F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AC224-1F91-BF46-B848-0D2B6457B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504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B0C3E-B70B-904E-8DDB-31FEE7059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C78B4-AEA3-244A-89FF-66AFC9631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BE994-D599-E14B-BF14-01B9839CC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AA46E-1E09-254D-9305-7687EA9BA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9521F-09F3-5C49-8062-226C92A3B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9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15530-DE46-0046-983E-C92463CBB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276C9-1B6D-D64D-BBE1-082C67862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6C874-8AAB-9E40-AC13-B9FD0C669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4734DA-F646-734E-BC89-D440F4036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D6AD87-F068-6045-8367-EE908971E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3E496E-74EE-5547-A57F-27448DBBA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13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D638-117B-1C49-8D67-63ADA66C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89819-E8F9-F441-92E3-53A6C5820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435124-0062-E240-B859-7C56616591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B03E0-D3B7-8F42-AC96-732BFB264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2A6651-E358-2842-B572-B20DAE6BC1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85E967-5D36-E647-83CD-DB84E5FA6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419BA3-18E4-7D4F-8F94-70CE2E5AD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7DA706-2896-AB49-8426-A4FA5772C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823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3A325-0171-C04A-AA65-2DDBD9996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7495D8-461C-E64A-92F3-F2F689D2C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D27088-4C99-2B43-B19F-61ED6908F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249A2F-016A-7F4D-BB7E-1E24665B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149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AD9216-6E82-7E4F-9E91-A2D3115D3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3E15F5-C4A9-2943-A7EA-680BCADBF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6D083A-6CAC-2846-AA8F-F96D42DB3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86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E9CE5-B677-EE4A-9F3F-105AD6978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89114-ADE6-854F-8773-A65117D4C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ACB306-F572-7E4C-A640-149174361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10582B-ECCC-4243-AF64-3DDFC4A4A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98B68-1E3E-CD4F-9D33-E35B73971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7501D-2917-2A49-874B-4D93A8CCB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85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59635-023B-F94F-A143-78CFED13B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A587D9-1F9A-CA47-888A-0E8E902157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1D9FDF-8B7D-AF48-95B1-8AA46BBD7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F1F676-2C92-5643-9510-91786C06C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32AEAD-51C4-E749-B0B2-B82F283D2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3BA870-8BAA-194C-88E7-0F8902FAD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45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F19E41-47D8-614D-952B-420C14CBA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9C245-7528-5740-82D9-536D044A4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C5E18-A15C-5349-9BF2-C9898DAC1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9ADEC1-63ED-D849-A99A-7EDE3CAFF22F}" type="datetimeFigureOut">
              <a:rPr lang="en-US" smtClean="0"/>
              <a:t>8/15/22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A11E3-E956-F14B-BEC3-26E341023B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55F6F-AC3C-EA4E-87D9-81DCCFF7A1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C1514-F8FF-CB46-B1CA-13B0AB7C0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173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5273A-5C6C-714F-AD6E-8561E6968A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Report / Thesis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B6D11D-8AB6-7E4E-8041-20ECF8B10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Some helpful hints</a:t>
            </a:r>
          </a:p>
        </p:txBody>
      </p:sp>
      <p:pic>
        <p:nvPicPr>
          <p:cNvPr id="4" name="page1" descr="page1">
            <a:hlinkClick r:id="" action="ppaction://media"/>
            <a:extLst>
              <a:ext uri="{FF2B5EF4-FFF2-40B4-BE49-F238E27FC236}">
                <a16:creationId xmlns:a16="http://schemas.microsoft.com/office/drawing/2014/main" id="{10159D61-1643-B441-966B-48A831892B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9880" y="71596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980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0B3D4-1D93-B849-B195-B9D84FA73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Results and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9BB8D-A0AD-5946-AF30-C1BD3C2B8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List results for each ‘problem’ / data set</a:t>
            </a:r>
          </a:p>
          <a:p>
            <a:pPr lvl="1"/>
            <a:r>
              <a:rPr lang="en-US" dirty="0"/>
              <a:t>Where appropriate, include snapshots of Dashboards / Shiny / Web page</a:t>
            </a:r>
          </a:p>
          <a:p>
            <a:pPr lvl="1"/>
            <a:r>
              <a:rPr lang="en-US" dirty="0"/>
              <a:t>Use tables / plots</a:t>
            </a:r>
          </a:p>
          <a:p>
            <a:pPr lvl="1"/>
            <a:r>
              <a:rPr lang="en-US" dirty="0"/>
              <a:t>Describe the overall trends</a:t>
            </a:r>
          </a:p>
          <a:p>
            <a:r>
              <a:rPr lang="en-US" dirty="0"/>
              <a:t>Show the effects of different parameter settings</a:t>
            </a:r>
          </a:p>
          <a:p>
            <a:pPr lvl="1"/>
            <a:r>
              <a:rPr lang="en-US" dirty="0"/>
              <a:t>Include statistical tests</a:t>
            </a:r>
          </a:p>
          <a:p>
            <a:pPr lvl="1"/>
            <a:r>
              <a:rPr lang="en-US" dirty="0"/>
              <a:t>Include error bars in plots</a:t>
            </a:r>
          </a:p>
          <a:p>
            <a:r>
              <a:rPr lang="en-US" dirty="0"/>
              <a:t>Offer an explanation as to why you get the results you did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A discussion of the results</a:t>
            </a:r>
          </a:p>
          <a:p>
            <a:pPr lvl="1"/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7030A0"/>
                </a:solidFill>
              </a:rPr>
              <a:t>Perhaps it belongs in the previous section ….  include a description of the hardware used to generate results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A14EB6B-A464-4348-9A40-CBF46CDB6E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49720" y="6215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08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32EA8-0C46-8C40-88AE-9B9C474A5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A6EA7-057E-B745-82A6-E301108A7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Restate the ‘research’ questions</a:t>
            </a:r>
          </a:p>
          <a:p>
            <a:r>
              <a:rPr lang="en-US" dirty="0"/>
              <a:t>Summarize the results</a:t>
            </a:r>
          </a:p>
          <a:p>
            <a:r>
              <a:rPr lang="en-US" dirty="0"/>
              <a:t>State an answer to question</a:t>
            </a:r>
          </a:p>
          <a:p>
            <a:pPr lvl="1"/>
            <a:r>
              <a:rPr lang="en-US"/>
              <a:t>Will your </a:t>
            </a:r>
            <a:r>
              <a:rPr lang="en-US" dirty="0"/>
              <a:t>work ‘satisfy’ the industry client?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Briefly discuss the limitation of the work presented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7030A0"/>
                </a:solidFill>
              </a:rPr>
              <a:t>List some ideas for future work (how to extend your work)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99E2D04-DC6B-E14B-972F-D10ADE5CB2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29380" y="6215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2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D99AB-0C71-404C-9AED-8964A7635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74154-C382-2944-8E2C-4B46B5C98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200-300 words</a:t>
            </a:r>
          </a:p>
          <a:p>
            <a:r>
              <a:rPr lang="en-US" dirty="0"/>
              <a:t>Basically the same structure as the Introduction / Conclusion</a:t>
            </a:r>
          </a:p>
          <a:p>
            <a:r>
              <a:rPr lang="en-US" dirty="0"/>
              <a:t>Plain language</a:t>
            </a:r>
          </a:p>
          <a:p>
            <a:r>
              <a:rPr lang="en-US" dirty="0"/>
              <a:t>Why is the work interesting?</a:t>
            </a:r>
          </a:p>
          <a:p>
            <a:r>
              <a:rPr lang="en-US" dirty="0"/>
              <a:t>What did you learn?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7572DE2-651A-EF46-8E4A-5C4FB3056B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2150" y="6215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6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6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A9837-A88C-6A47-BB44-3717C94A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Contribution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84476-6F40-7A44-8A89-2B55CFEF4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From the handbook</a:t>
            </a:r>
          </a:p>
          <a:p>
            <a:pPr marL="457200" lvl="1" indent="0">
              <a:buNone/>
            </a:pPr>
            <a:r>
              <a:rPr lang="en-AU" i="1" dirty="0"/>
              <a:t>Individual’s contribution to the project measured by a peer assessment factor. (e.g. 0.5 for ½ contribution, 1 for full contribution). To justify the factor students will be expected to compile an individual portfolio including a journal, meeting summaries/minutes, their assigned role, and evidence of their contribution through draft reports and an assessment of the roles of others in the group.</a:t>
            </a:r>
            <a:br>
              <a:rPr lang="en-AU" i="1" dirty="0"/>
            </a:br>
            <a:r>
              <a:rPr lang="en-AU" i="1" dirty="0"/>
              <a:t>The individual student’s mark comes from the group mark multiplied by the peer assessment factor.</a:t>
            </a:r>
            <a:endParaRPr lang="en-US" i="1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Peer review – group member contributions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Availability of logs/repositories </a:t>
            </a:r>
          </a:p>
          <a:p>
            <a:pPr lvl="1"/>
            <a:r>
              <a:rPr lang="en-US" sz="2900" dirty="0">
                <a:solidFill>
                  <a:srgbClr val="0070C0"/>
                </a:solidFill>
              </a:rPr>
              <a:t>client and group meetings; coding; experiments; report drafts </a:t>
            </a:r>
            <a:r>
              <a:rPr lang="en-US" sz="2900" dirty="0" err="1">
                <a:solidFill>
                  <a:srgbClr val="0070C0"/>
                </a:solidFill>
              </a:rPr>
              <a:t>etc</a:t>
            </a:r>
            <a:endParaRPr lang="en-US" sz="29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2E382A27-4827-7148-8382-065508C5DB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0840" y="53895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300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51C0B-B4A7-D34E-A083-0B50FDF55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17823-B046-A544-8F97-1EE23BC75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Simulation experiments take too long</a:t>
            </a:r>
          </a:p>
          <a:p>
            <a:pPr lvl="1"/>
            <a:r>
              <a:rPr lang="en-US" dirty="0"/>
              <a:t>You will have to repeat them</a:t>
            </a:r>
          </a:p>
          <a:p>
            <a:pPr lvl="1"/>
            <a:r>
              <a:rPr lang="en-US" dirty="0"/>
              <a:t>Aim to have all experiments completed by Week 7 at the latest</a:t>
            </a:r>
          </a:p>
          <a:p>
            <a:endParaRPr lang="en-US" dirty="0"/>
          </a:p>
          <a:p>
            <a:r>
              <a:rPr lang="en-US" dirty="0"/>
              <a:t>Draft of report / thesis</a:t>
            </a:r>
          </a:p>
          <a:p>
            <a:pPr lvl="1"/>
            <a:r>
              <a:rPr lang="en-US" dirty="0"/>
              <a:t>Write/construct the high-level structure now!</a:t>
            </a:r>
          </a:p>
          <a:p>
            <a:pPr lvl="1"/>
            <a:r>
              <a:rPr lang="en-US" dirty="0"/>
              <a:t>Map out the complete structure</a:t>
            </a:r>
          </a:p>
          <a:p>
            <a:pPr lvl="1"/>
            <a:r>
              <a:rPr lang="en-US" dirty="0"/>
              <a:t>Then, for each section add dot points for each sub-section</a:t>
            </a:r>
          </a:p>
          <a:p>
            <a:pPr lvl="1"/>
            <a:r>
              <a:rPr lang="en-US" dirty="0"/>
              <a:t>Use a round robin approach to write the ‘complete’ document</a:t>
            </a:r>
          </a:p>
          <a:p>
            <a:pPr lvl="1"/>
            <a:r>
              <a:rPr lang="en-US" dirty="0"/>
              <a:t>Aim to have a complete draft (with place-holders for results) by Week 10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Feedback on any draft submitted before Week 11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7779DA5-233A-A94B-83A9-A69959D7C3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43580" y="53895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42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3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0F13C-6DE6-9249-BEB7-E24031116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BE46D-3C9C-1144-9415-130549D6C1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76860" cy="503237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Written report 6,000-10,000 words (or equivalent) completed as a group task, </a:t>
            </a:r>
            <a:r>
              <a:rPr lang="en-US" b="1" dirty="0"/>
              <a:t>worth 70%</a:t>
            </a:r>
          </a:p>
          <a:p>
            <a:pPr lvl="1"/>
            <a:r>
              <a:rPr lang="en-US" sz="2300" dirty="0"/>
              <a:t>Format ‘consistent with’ semester 1</a:t>
            </a:r>
          </a:p>
          <a:p>
            <a:pPr lvl="1"/>
            <a:r>
              <a:rPr lang="en-US" sz="2300" dirty="0"/>
              <a:t>Mathematical / computational rigor is important</a:t>
            </a:r>
          </a:p>
          <a:p>
            <a:pPr lvl="1"/>
            <a:r>
              <a:rPr lang="en-US" sz="2300" dirty="0"/>
              <a:t>Some flexibility (group size; problems with data access; changing requirements </a:t>
            </a:r>
            <a:r>
              <a:rPr lang="en-US" sz="2300" dirty="0" err="1"/>
              <a:t>etc</a:t>
            </a:r>
            <a:r>
              <a:rPr lang="en-US" sz="2300" dirty="0"/>
              <a:t>)</a:t>
            </a:r>
          </a:p>
          <a:p>
            <a:endParaRPr lang="en-US" dirty="0"/>
          </a:p>
          <a:p>
            <a:r>
              <a:rPr lang="en-US" dirty="0"/>
              <a:t>Group oral presentation, 20 minutes, </a:t>
            </a:r>
            <a:r>
              <a:rPr lang="en-US" b="1" dirty="0"/>
              <a:t>worth 20%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Plus, the hurdle tasks from MAST90106: Data Science Project (Part 1) </a:t>
            </a:r>
            <a:r>
              <a:rPr lang="en-US" b="1" dirty="0"/>
              <a:t>worth a combined 10%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Peer review – group member contributions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Availability of logs/repositories </a:t>
            </a:r>
          </a:p>
          <a:p>
            <a:pPr lvl="1"/>
            <a:r>
              <a:rPr lang="en-US" sz="2900" dirty="0">
                <a:solidFill>
                  <a:srgbClr val="0070C0"/>
                </a:solidFill>
              </a:rPr>
              <a:t>client and group meetings; coding; experiments; report drafts </a:t>
            </a:r>
            <a:r>
              <a:rPr lang="en-US" sz="2900" dirty="0" err="1">
                <a:solidFill>
                  <a:srgbClr val="0070C0"/>
                </a:solidFill>
              </a:rPr>
              <a:t>etc</a:t>
            </a:r>
            <a:endParaRPr lang="en-US" sz="29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647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40C682-0F06-0046-9937-039CFEDB22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100" y="317500"/>
            <a:ext cx="9829800" cy="6223000"/>
          </a:xfrm>
          <a:prstGeom prst="rect">
            <a:avLst/>
          </a:prstGeom>
        </p:spPr>
      </p:pic>
      <p:pic>
        <p:nvPicPr>
          <p:cNvPr id="3" name="page3" descr="page3">
            <a:hlinkClick r:id="" action="ppaction://media"/>
            <a:extLst>
              <a:ext uri="{FF2B5EF4-FFF2-40B4-BE49-F238E27FC236}">
                <a16:creationId xmlns:a16="http://schemas.microsoft.com/office/drawing/2014/main" id="{AF798B11-46BC-3B49-BDC8-73081BB89D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06870" y="3429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2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EBF04-5988-BE40-8B5D-8B9F125C6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C597D-3F7B-EA42-8EFB-103F6CAD9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091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Overview and motivation</a:t>
            </a:r>
          </a:p>
          <a:p>
            <a:pPr lvl="1"/>
            <a:r>
              <a:rPr lang="en-US" dirty="0"/>
              <a:t>Why is this an interesting problem?  What was the ‘research gap’ ?</a:t>
            </a:r>
          </a:p>
          <a:p>
            <a:pPr lvl="1"/>
            <a:r>
              <a:rPr lang="en-US" dirty="0"/>
              <a:t> </a:t>
            </a:r>
            <a:r>
              <a:rPr lang="en-US" dirty="0">
                <a:solidFill>
                  <a:srgbClr val="0070C0"/>
                </a:solidFill>
              </a:rPr>
              <a:t>Describe the client’s the problem/issue</a:t>
            </a:r>
            <a:endParaRPr lang="en-US" dirty="0"/>
          </a:p>
          <a:p>
            <a:r>
              <a:rPr lang="en-US" dirty="0"/>
              <a:t>‘Research’ question(s)</a:t>
            </a:r>
          </a:p>
          <a:p>
            <a:pPr lvl="1"/>
            <a:r>
              <a:rPr lang="en-US" dirty="0"/>
              <a:t>A clear, unambiguous question is required</a:t>
            </a:r>
          </a:p>
          <a:p>
            <a:r>
              <a:rPr lang="en-US" dirty="0"/>
              <a:t>Methodology</a:t>
            </a:r>
          </a:p>
          <a:p>
            <a:pPr lvl="1"/>
            <a:r>
              <a:rPr lang="en-US" dirty="0"/>
              <a:t>Models / techniques</a:t>
            </a:r>
          </a:p>
          <a:p>
            <a:pPr lvl="2"/>
            <a:r>
              <a:rPr lang="en-US" dirty="0"/>
              <a:t>Include a high-level description of the model(s)</a:t>
            </a:r>
          </a:p>
          <a:p>
            <a:pPr lvl="1"/>
            <a:r>
              <a:rPr lang="en-US" dirty="0"/>
              <a:t>What simulations / experiments did you run? Why?</a:t>
            </a:r>
          </a:p>
          <a:p>
            <a:r>
              <a:rPr lang="en-US" dirty="0"/>
              <a:t>Include a summary (and implications) of your findings</a:t>
            </a:r>
          </a:p>
          <a:p>
            <a:endParaRPr lang="en-US" dirty="0">
              <a:solidFill>
                <a:srgbClr val="7030A0"/>
              </a:solidFill>
            </a:endParaRPr>
          </a:p>
          <a:p>
            <a:r>
              <a:rPr lang="en-US" dirty="0">
                <a:solidFill>
                  <a:srgbClr val="7030A0"/>
                </a:solidFill>
              </a:rPr>
              <a:t>Structure of thesis/report</a:t>
            </a:r>
          </a:p>
        </p:txBody>
      </p:sp>
      <p:pic>
        <p:nvPicPr>
          <p:cNvPr id="4" name="page6" descr="page6">
            <a:hlinkClick r:id="" action="ppaction://media"/>
            <a:extLst>
              <a:ext uri="{FF2B5EF4-FFF2-40B4-BE49-F238E27FC236}">
                <a16:creationId xmlns:a16="http://schemas.microsoft.com/office/drawing/2014/main" id="{FF6BEC94-CE7A-4B44-A16B-8A44D11C4C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8020" y="6215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030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0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FEE46-5731-3E4B-AC22-1D17A9F91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Background / 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BF410-9F27-DC4D-94D6-1ACB355CD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Discuss the domain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Describe the client’s the problem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Why is it an interesting problem?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Mathematical/ computational rigor is important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Introduce the Machine Learning / AI / Data science ‘challenges’</a:t>
            </a:r>
          </a:p>
          <a:p>
            <a:pPr lvl="1"/>
            <a:r>
              <a:rPr lang="en-US" dirty="0"/>
              <a:t>Describe specific models and technique(s)</a:t>
            </a:r>
          </a:p>
          <a:p>
            <a:pPr lvl="2"/>
            <a:r>
              <a:rPr lang="en-US" dirty="0"/>
              <a:t>mathematical/ computational rigor is important</a:t>
            </a:r>
          </a:p>
          <a:p>
            <a:r>
              <a:rPr lang="en-US" dirty="0"/>
              <a:t>How many research papers to review? </a:t>
            </a:r>
          </a:p>
          <a:p>
            <a:pPr lvl="2"/>
            <a:r>
              <a:rPr lang="en-US" dirty="0"/>
              <a:t>How many websites / toolkits to review ? </a:t>
            </a:r>
          </a:p>
          <a:p>
            <a:pPr lvl="2"/>
            <a:r>
              <a:rPr lang="en-US" dirty="0"/>
              <a:t>Compare the ‘papers’ – do not just simply list them</a:t>
            </a:r>
          </a:p>
          <a:p>
            <a:pPr lvl="3"/>
            <a:r>
              <a:rPr lang="en-US" dirty="0"/>
              <a:t>analysis is the key</a:t>
            </a:r>
          </a:p>
          <a:p>
            <a:r>
              <a:rPr lang="en-US" dirty="0"/>
              <a:t>Describe how the techniques/models have been used in different domains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>
              <a:solidFill>
                <a:srgbClr val="0070C0"/>
              </a:solidFill>
            </a:endParaRPr>
          </a:p>
          <a:p>
            <a:endParaRPr lang="en-US" dirty="0"/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8E06EE13-4172-6D42-BA28-EDBE227A62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55710" y="53895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803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6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B6272-1561-654A-9B59-2D5CB1DE1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C15B7-185C-0346-8152-F5BD7DBF0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High-level framework / ‘pipeline’</a:t>
            </a:r>
          </a:p>
          <a:p>
            <a:pPr lvl="1"/>
            <a:r>
              <a:rPr lang="en-US" dirty="0"/>
              <a:t>Goal of study</a:t>
            </a:r>
          </a:p>
          <a:p>
            <a:pPr lvl="2"/>
            <a:r>
              <a:rPr lang="en-US" dirty="0"/>
              <a:t>What is the point of the model / experiments / simulations?</a:t>
            </a:r>
          </a:p>
          <a:p>
            <a:r>
              <a:rPr lang="en-US" dirty="0"/>
              <a:t>Model(s)</a:t>
            </a:r>
          </a:p>
          <a:p>
            <a:r>
              <a:rPr lang="en-US" dirty="0"/>
              <a:t>Simulations / Experiments</a:t>
            </a:r>
          </a:p>
          <a:p>
            <a:r>
              <a:rPr lang="en-US" dirty="0"/>
              <a:t>Results</a:t>
            </a:r>
          </a:p>
          <a:p>
            <a:pPr lvl="1"/>
            <a:r>
              <a:rPr lang="en-US" dirty="0"/>
              <a:t>Performance Evaluation</a:t>
            </a:r>
          </a:p>
          <a:p>
            <a:pPr lvl="1"/>
            <a:r>
              <a:rPr lang="en-US" dirty="0"/>
              <a:t>Discussion / implications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83557F2-AA52-A54B-A7FA-E146BD7703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09490" y="6215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613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AC463-112D-2544-B78A-2DD162F82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High-level ‘pipeline’  		(</a:t>
            </a:r>
            <a:r>
              <a:rPr lang="en-US" sz="2400" dirty="0">
                <a:solidFill>
                  <a:srgbClr val="00B050"/>
                </a:solidFill>
              </a:rPr>
              <a:t>something like this</a:t>
            </a:r>
            <a:r>
              <a:rPr lang="en-US" dirty="0">
                <a:solidFill>
                  <a:srgbClr val="00B050"/>
                </a:solidFill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BEE3A-1020-6646-90AB-B0A4346BE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7030A0"/>
                </a:solidFill>
              </a:rPr>
              <a:t>Obtaining Data  -- issues (access, privacy </a:t>
            </a:r>
            <a:r>
              <a:rPr lang="en-US" dirty="0" err="1">
                <a:solidFill>
                  <a:srgbClr val="7030A0"/>
                </a:solidFill>
              </a:rPr>
              <a:t>etc</a:t>
            </a:r>
            <a:r>
              <a:rPr lang="en-US" dirty="0">
                <a:solidFill>
                  <a:srgbClr val="7030A0"/>
                </a:solidFill>
              </a:rPr>
              <a:t>)</a:t>
            </a:r>
          </a:p>
          <a:p>
            <a:r>
              <a:rPr lang="en-US" dirty="0"/>
              <a:t>Data management</a:t>
            </a:r>
          </a:p>
          <a:p>
            <a:r>
              <a:rPr lang="en-US" dirty="0">
                <a:solidFill>
                  <a:srgbClr val="FF0000"/>
                </a:solidFill>
              </a:rPr>
              <a:t>Exploratory data analysis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Overview / summary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Data visualization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Dimensionality reduction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Statistical and hypothesis testing ?</a:t>
            </a:r>
          </a:p>
          <a:p>
            <a:r>
              <a:rPr lang="en-US" dirty="0"/>
              <a:t>Modelling data </a:t>
            </a:r>
          </a:p>
          <a:p>
            <a:pPr lvl="1"/>
            <a:r>
              <a:rPr lang="en-US" dirty="0"/>
              <a:t>Machine Learning models</a:t>
            </a:r>
          </a:p>
          <a:p>
            <a:pPr lvl="1"/>
            <a:r>
              <a:rPr lang="en-US" dirty="0"/>
              <a:t>Statistical models</a:t>
            </a:r>
          </a:p>
          <a:p>
            <a:r>
              <a:rPr lang="en-US">
                <a:solidFill>
                  <a:srgbClr val="00B050"/>
                </a:solidFill>
              </a:rPr>
              <a:t>Interpreting data and `storytelling</a:t>
            </a:r>
            <a:r>
              <a:rPr lang="en-US" dirty="0">
                <a:solidFill>
                  <a:srgbClr val="00B050"/>
                </a:solidFill>
              </a:rPr>
              <a:t>’ 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Making senses of the ‘experiments’</a:t>
            </a:r>
          </a:p>
          <a:p>
            <a:pPr lvl="2"/>
            <a:r>
              <a:rPr lang="en-US" dirty="0">
                <a:solidFill>
                  <a:srgbClr val="00B050"/>
                </a:solidFill>
              </a:rPr>
              <a:t>Data visualization</a:t>
            </a:r>
          </a:p>
          <a:p>
            <a:pPr lvl="2"/>
            <a:r>
              <a:rPr lang="en-US" dirty="0">
                <a:solidFill>
                  <a:srgbClr val="00B050"/>
                </a:solidFill>
              </a:rPr>
              <a:t>Data Storytelling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ADCB681-DD6E-FB40-9639-D7C9DEB46D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53895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19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5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0BD97-5570-F047-B468-AD3EF2B24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C509C-A77F-6543-A3F6-FAE30ACBE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Describe the model(s) in detail</a:t>
            </a:r>
          </a:p>
          <a:p>
            <a:pPr lvl="1"/>
            <a:r>
              <a:rPr lang="en-US" dirty="0"/>
              <a:t>Explain basic functionality (including link to the domain)</a:t>
            </a:r>
          </a:p>
          <a:p>
            <a:pPr lvl="1"/>
            <a:r>
              <a:rPr lang="en-US" dirty="0"/>
              <a:t>Include diagrams</a:t>
            </a:r>
          </a:p>
          <a:p>
            <a:pPr lvl="1"/>
            <a:r>
              <a:rPr lang="en-US" dirty="0"/>
              <a:t>Include algorithms</a:t>
            </a:r>
          </a:p>
          <a:p>
            <a:pPr lvl="1"/>
            <a:r>
              <a:rPr lang="en-US" dirty="0"/>
              <a:t>Introduce all parameters</a:t>
            </a:r>
          </a:p>
          <a:p>
            <a:pPr lvl="1"/>
            <a:r>
              <a:rPr lang="en-US" dirty="0"/>
              <a:t>How have you ‘adapted’ the model to your problem?</a:t>
            </a:r>
          </a:p>
          <a:p>
            <a:r>
              <a:rPr lang="en-US" dirty="0"/>
              <a:t>What is novel / different about your approach?</a:t>
            </a:r>
          </a:p>
          <a:p>
            <a:pPr lvl="1"/>
            <a:r>
              <a:rPr lang="en-US" dirty="0"/>
              <a:t>What is your contribution?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CB11236-3D36-C84B-9EC4-2CA313688A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7860" y="6215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95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5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DE46B-CBBD-0946-8232-57C77B235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Simulations / 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00B96-44F1-8B41-BED9-E5986F11D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Restate the research question</a:t>
            </a:r>
          </a:p>
          <a:p>
            <a:pPr lvl="1"/>
            <a:r>
              <a:rPr lang="en-US" dirty="0"/>
              <a:t>List testable hypothesis</a:t>
            </a:r>
          </a:p>
          <a:p>
            <a:r>
              <a:rPr lang="en-US" dirty="0"/>
              <a:t>List all parameter values</a:t>
            </a:r>
          </a:p>
          <a:p>
            <a:r>
              <a:rPr lang="en-US" dirty="0"/>
              <a:t>Describe each simulation/experiment</a:t>
            </a:r>
          </a:p>
          <a:p>
            <a:pPr lvl="1"/>
            <a:r>
              <a:rPr lang="en-US" dirty="0"/>
              <a:t>Training / test sets</a:t>
            </a:r>
          </a:p>
          <a:p>
            <a:r>
              <a:rPr lang="en-US" dirty="0"/>
              <a:t>Repeat  experiments (especially for a stochastic model)</a:t>
            </a:r>
          </a:p>
          <a:p>
            <a:pPr lvl="1"/>
            <a:r>
              <a:rPr lang="en-US" dirty="0"/>
              <a:t>At least 30 repeats</a:t>
            </a:r>
          </a:p>
          <a:p>
            <a:r>
              <a:rPr lang="en-US" dirty="0"/>
              <a:t>Performance evaluation</a:t>
            </a:r>
          </a:p>
          <a:p>
            <a:pPr lvl="1"/>
            <a:r>
              <a:rPr lang="en-US" dirty="0"/>
              <a:t>Accuracy / F-score / AUC ?</a:t>
            </a:r>
          </a:p>
          <a:p>
            <a:pPr lvl="1"/>
            <a:r>
              <a:rPr lang="en-US" dirty="0"/>
              <a:t>What statistical tests will you carry out to compare performance?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3A54340-C2B6-8645-9114-34F0AD0E92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78370" y="53895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6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843</Words>
  <Application>Microsoft Macintosh PowerPoint</Application>
  <PresentationFormat>Widescreen</PresentationFormat>
  <Paragraphs>136</Paragraphs>
  <Slides>14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Project Report / Thesis</vt:lpstr>
      <vt:lpstr>Assessment</vt:lpstr>
      <vt:lpstr>PowerPoint Presentation</vt:lpstr>
      <vt:lpstr>Introduction</vt:lpstr>
      <vt:lpstr>Background / Literature review</vt:lpstr>
      <vt:lpstr>Methodology</vt:lpstr>
      <vt:lpstr>High-level ‘pipeline’    (something like this)</vt:lpstr>
      <vt:lpstr>Model</vt:lpstr>
      <vt:lpstr>Simulations / Experiments</vt:lpstr>
      <vt:lpstr>Results and Discussion</vt:lpstr>
      <vt:lpstr>Conclusion</vt:lpstr>
      <vt:lpstr>Abstract</vt:lpstr>
      <vt:lpstr>Contribution</vt:lpstr>
      <vt:lpstr>Timeline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Masters Thesis</dc:title>
  <dc:creator>Michael Kirley</dc:creator>
  <cp:lastModifiedBy>Michael Kirley</cp:lastModifiedBy>
  <cp:revision>88</cp:revision>
  <dcterms:created xsi:type="dcterms:W3CDTF">2020-08-16T23:22:21Z</dcterms:created>
  <dcterms:modified xsi:type="dcterms:W3CDTF">2022-08-15T06:51:26Z</dcterms:modified>
</cp:coreProperties>
</file>

<file path=docProps/thumbnail.jpeg>
</file>